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462" r:id="rId2"/>
    <p:sldId id="465" r:id="rId3"/>
    <p:sldId id="466" r:id="rId4"/>
    <p:sldId id="477" r:id="rId5"/>
    <p:sldId id="470" r:id="rId6"/>
    <p:sldId id="468" r:id="rId7"/>
    <p:sldId id="473" r:id="rId8"/>
    <p:sldId id="478" r:id="rId9"/>
    <p:sldId id="481" r:id="rId10"/>
    <p:sldId id="474" r:id="rId11"/>
    <p:sldId id="482" r:id="rId12"/>
    <p:sldId id="480" r:id="rId13"/>
    <p:sldId id="476" r:id="rId14"/>
    <p:sldId id="475" r:id="rId15"/>
    <p:sldId id="471" r:id="rId16"/>
    <p:sldId id="464" r:id="rId1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82" autoAdjust="0"/>
  </p:normalViewPr>
  <p:slideViewPr>
    <p:cSldViewPr snapToGrid="0">
      <p:cViewPr>
        <p:scale>
          <a:sx n="67" d="100"/>
          <a:sy n="67" d="100"/>
        </p:scale>
        <p:origin x="61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A0A3BF-6153-4F1B-9BE2-9B6F7263348A}" type="datetimeFigureOut">
              <a:rPr lang="en-DK" smtClean="0"/>
              <a:t>06/02/2025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C8CCE-ED3F-4669-AA49-65B3DE856B4E}" type="slidenum">
              <a:rPr lang="en-DK" smtClean="0"/>
              <a:t>‹#›</a:t>
            </a:fld>
            <a:endParaRPr lang="en-DK"/>
          </a:p>
        </p:txBody>
      </p:sp>
    </p:spTree>
    <p:extLst>
      <p:ext uri="{BB962C8B-B14F-4D97-AF65-F5344CB8AC3E}">
        <p14:creationId xmlns:p14="http://schemas.microsoft.com/office/powerpoint/2010/main" val="293933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1</a:t>
            </a:fld>
            <a:endParaRPr lang="en-GB" dirty="0"/>
          </a:p>
        </p:txBody>
      </p:sp>
    </p:spTree>
    <p:extLst>
      <p:ext uri="{BB962C8B-B14F-4D97-AF65-F5344CB8AC3E}">
        <p14:creationId xmlns:p14="http://schemas.microsoft.com/office/powerpoint/2010/main" val="133102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p:cNvSpPr>
            <a:spLocks noGrp="1"/>
          </p:cNvSpPr>
          <p:nvPr>
            <p:ph type="sldNum" sz="quarter" idx="5"/>
          </p:nvPr>
        </p:nvSpPr>
        <p:spPr/>
        <p:txBody>
          <a:bodyPr/>
          <a:lstStyle/>
          <a:p>
            <a:fld id="{833C8CCE-ED3F-4669-AA49-65B3DE856B4E}" type="slidenum">
              <a:rPr lang="en-DK" smtClean="0"/>
              <a:t>2</a:t>
            </a:fld>
            <a:endParaRPr lang="en-DK"/>
          </a:p>
        </p:txBody>
      </p:sp>
    </p:spTree>
    <p:extLst>
      <p:ext uri="{BB962C8B-B14F-4D97-AF65-F5344CB8AC3E}">
        <p14:creationId xmlns:p14="http://schemas.microsoft.com/office/powerpoint/2010/main" val="3141346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None/>
            </a:pPr>
            <a:r>
              <a:rPr lang="en-DK" sz="1200" kern="100">
                <a:effectLst/>
                <a:latin typeface="Georgia Pro" panose="02040502050405020303" pitchFamily="18" charset="0"/>
                <a:ea typeface="Aptos" panose="020B0004020202020204" pitchFamily="34" charset="0"/>
                <a:cs typeface="Times New Roman" panose="02020603050405020304" pitchFamily="18" charset="0"/>
              </a:rPr>
              <a:t>For scientists dreaming big, growing artificial organs as "replacement parts" will revolutionize the health-care industry. A reoccurring problem is that, without us truly understanding why, cells behave wildly different in-vitro (in a lab) compared to in-vivo (in the body). Their environment matter, but figuring out how these boundary conditions affect the cells (i.e. solving the inverse problem) is highly non-trivial. </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1200" kern="100">
                <a:effectLst/>
                <a:latin typeface="Georgia Pro" panose="02040502050405020303" pitchFamily="18" charset="0"/>
                <a:ea typeface="Aptos" panose="020B0004020202020204" pitchFamily="34" charset="0"/>
                <a:cs typeface="Times New Roman" panose="02020603050405020304" pitchFamily="18" charset="0"/>
              </a:rPr>
              <a:t>Our hypothesis is, that if we understand the vocabulary of the individual cell (its rules) we can take that out of the equation, and change biological outcomes by smartly perturbing the initial conditions. </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r>
              <a:rPr lang="en-DK" sz="1200" kern="100">
                <a:effectLst/>
                <a:latin typeface="Georgia Pro" panose="02040502050405020303" pitchFamily="18" charset="0"/>
                <a:ea typeface="Aptos" panose="020B0004020202020204" pitchFamily="34" charset="0"/>
                <a:cs typeface="Times New Roman" panose="02020603050405020304" pitchFamily="18" charset="0"/>
              </a:rPr>
              <a:t>This is what we call spatial (re)programming.</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p:cNvSpPr>
            <a:spLocks noGrp="1"/>
          </p:cNvSpPr>
          <p:nvPr>
            <p:ph type="sldNum" sz="quarter" idx="5"/>
          </p:nvPr>
        </p:nvSpPr>
        <p:spPr/>
        <p:txBody>
          <a:bodyPr/>
          <a:lstStyle/>
          <a:p>
            <a:fld id="{833C8CCE-ED3F-4669-AA49-65B3DE856B4E}" type="slidenum">
              <a:rPr lang="en-DK" smtClean="0"/>
              <a:t>5</a:t>
            </a:fld>
            <a:endParaRPr lang="en-DK"/>
          </a:p>
        </p:txBody>
      </p:sp>
    </p:spTree>
    <p:extLst>
      <p:ext uri="{BB962C8B-B14F-4D97-AF65-F5344CB8AC3E}">
        <p14:creationId xmlns:p14="http://schemas.microsoft.com/office/powerpoint/2010/main" val="190288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A3860-1FBB-A441-2286-BC322CDC6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DCF77-28EB-D2B0-BF31-557E899F3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5FB27-ECCD-9390-8164-6959F83EE0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E171AEB1-23B0-864E-833C-3A826C75BCA6}"/>
              </a:ext>
            </a:extLst>
          </p:cNvPr>
          <p:cNvSpPr>
            <a:spLocks noGrp="1"/>
          </p:cNvSpPr>
          <p:nvPr>
            <p:ph type="sldNum" sz="quarter" idx="5"/>
          </p:nvPr>
        </p:nvSpPr>
        <p:spPr/>
        <p:txBody>
          <a:bodyPr/>
          <a:lstStyle/>
          <a:p>
            <a:fld id="{833C8CCE-ED3F-4669-AA49-65B3DE856B4E}" type="slidenum">
              <a:rPr lang="en-DK" smtClean="0"/>
              <a:t>8</a:t>
            </a:fld>
            <a:endParaRPr lang="en-DK"/>
          </a:p>
        </p:txBody>
      </p:sp>
    </p:spTree>
    <p:extLst>
      <p:ext uri="{BB962C8B-B14F-4D97-AF65-F5344CB8AC3E}">
        <p14:creationId xmlns:p14="http://schemas.microsoft.com/office/powerpoint/2010/main" val="379656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7A3A6-AC21-F954-6CA1-3F69F7F46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9C5FE-7552-F375-3744-E3EDE142E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40CD7-A2E1-DE1F-82CA-EFE57E8169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If we know how gravity pulls on a ball and where it started, we can calculate its trajectory.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sz="1200" kern="100">
              <a:effectLst/>
              <a:latin typeface="Georgia Pro" panose="02040502050405020303" pitchFamily="18"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00">
                <a:effectLst/>
                <a:latin typeface="Georgia Pro" panose="02040502050405020303" pitchFamily="18" charset="0"/>
                <a:ea typeface="Aptos" panose="020B0004020202020204" pitchFamily="34" charset="0"/>
                <a:cs typeface="Times New Roman" panose="02020603050405020304" pitchFamily="18" charset="0"/>
              </a:rPr>
              <a:t>Local rules lead to global emergent phenomena - but as we know from chaos theory, sometimes a system reacts unintuitively to change.</a:t>
            </a:r>
            <a:endParaRPr lang="en-DK"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sp>
        <p:nvSpPr>
          <p:cNvPr id="4" name="Slide Number Placeholder 3">
            <a:extLst>
              <a:ext uri="{FF2B5EF4-FFF2-40B4-BE49-F238E27FC236}">
                <a16:creationId xmlns:a16="http://schemas.microsoft.com/office/drawing/2014/main" id="{1EBC079E-E3EB-051C-4027-56D09BB04C38}"/>
              </a:ext>
            </a:extLst>
          </p:cNvPr>
          <p:cNvSpPr>
            <a:spLocks noGrp="1"/>
          </p:cNvSpPr>
          <p:nvPr>
            <p:ph type="sldNum" sz="quarter" idx="5"/>
          </p:nvPr>
        </p:nvSpPr>
        <p:spPr/>
        <p:txBody>
          <a:bodyPr/>
          <a:lstStyle/>
          <a:p>
            <a:fld id="{833C8CCE-ED3F-4669-AA49-65B3DE856B4E}" type="slidenum">
              <a:rPr lang="en-DK" smtClean="0"/>
              <a:t>9</a:t>
            </a:fld>
            <a:endParaRPr lang="en-DK"/>
          </a:p>
        </p:txBody>
      </p:sp>
    </p:spTree>
    <p:extLst>
      <p:ext uri="{BB962C8B-B14F-4D97-AF65-F5344CB8AC3E}">
        <p14:creationId xmlns:p14="http://schemas.microsoft.com/office/powerpoint/2010/main" val="2393030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03F7-3A3F-4DF6-AA52-9AECB731E4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04A64DF-255C-C36F-24BF-67126BA26E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F06EC8A1-AB1A-57D2-165D-598CFD3562D9}"/>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E53D8D2B-7B0D-3085-0E9D-EC8B7E4523D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C793293-1C14-874B-D90E-E9BBB4F6B37B}"/>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99329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AFFD-55B3-7015-CF51-53BE01BD7728}"/>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E3CDF84-15E1-D0FE-D8B3-AE20A45FB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AEC9201-24E4-D914-BCAB-5ED0A9E0E8F5}"/>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F1DB6095-C8C7-2919-CE74-57CDB7E7E85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DEBF16F-89F4-4547-93D3-AAA3141E655A}"/>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1127003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C4B44-EF39-A145-045B-C6D67B4311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B9164B07-DEEB-9D38-6B35-FEB7BC1D5F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96C3058-4F62-DE48-659F-C8ECB07D46BB}"/>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C42C9606-DE33-72EC-ED15-DD69CCD3A1C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77A4135-7101-0804-9365-F384976C6774}"/>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227058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20" name="Titel 2">
            <a:extLst>
              <a:ext uri="{FF2B5EF4-FFF2-40B4-BE49-F238E27FC236}">
                <a16:creationId xmlns:a16="http://schemas.microsoft.com/office/drawing/2014/main" id="{916BA171-A8D6-BD97-B474-75F02EF18BA1}"/>
              </a:ext>
            </a:extLst>
          </p:cNvPr>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dirty="0"/>
              <a:t>Click to edit Master title style</a:t>
            </a:r>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664F7F37-C978-4070-A8C9-9984E7C2ABE6}" type="datetime1">
              <a:rPr lang="en-GB" smtClean="0"/>
              <a:t>06/02/2025</a:t>
            </a:fld>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276247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8DEF-AEC9-7784-1497-4F4EA8AEB4FB}"/>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862756A5-1C23-F89D-D0C3-80535DEBE1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95AB5D95-4874-0E70-E800-10F2E7D80B32}"/>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21EEF272-1EED-35C5-73A4-E7B7BEE9118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1AE1E30-0555-D2DA-4118-DCCD230A5F6F}"/>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233333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8700-E73B-FB49-8BEC-2A81BD911E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649FBDCA-8AED-79CE-B0AE-E2EA38A7ED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6A82D0-9937-890A-B8F7-32002235FFE0}"/>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312D1DE8-B5DB-3E44-2955-12A235FFF57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87C62E6F-E099-8C1F-3786-EF98E9F479B2}"/>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419535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AAF6-8027-8B39-D53B-7823242DBBD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56A956D8-AAB5-B01A-51BD-93030B5FA9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532B1A02-BE00-6C56-AA06-CF2491FF3B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4D1137DD-C837-DE01-72A5-CF32140A01CF}"/>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6" name="Footer Placeholder 5">
            <a:extLst>
              <a:ext uri="{FF2B5EF4-FFF2-40B4-BE49-F238E27FC236}">
                <a16:creationId xmlns:a16="http://schemas.microsoft.com/office/drawing/2014/main" id="{3D1DAEE3-D729-2E47-D167-2F40BEC95BF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25792B5C-EC8E-322C-02AA-BC6E92B35BF3}"/>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167562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64EC-734F-25CC-D2C0-2BE6CEC6501D}"/>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F6773E1A-C1B8-62A7-886B-BB3D72B48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8151E-4237-1FEE-CCC2-EBCFF1E6B8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7E0AB12F-0E0F-C628-E675-655477BE2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D846ED-7BBB-BDB4-6637-FA72E04BE3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EEB0EFC0-8BB7-4E22-678D-7EB06870B4B6}"/>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8" name="Footer Placeholder 7">
            <a:extLst>
              <a:ext uri="{FF2B5EF4-FFF2-40B4-BE49-F238E27FC236}">
                <a16:creationId xmlns:a16="http://schemas.microsoft.com/office/drawing/2014/main" id="{7E0769C7-B4E6-737E-26AA-D01B0D78F222}"/>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15FC9DEE-1A57-5C5C-D824-F6DBC6EE731F}"/>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1145453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42CC-1D82-324B-6872-60B922849812}"/>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F2D370D0-0E20-DF69-5614-6B02035948A4}"/>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4" name="Footer Placeholder 3">
            <a:extLst>
              <a:ext uri="{FF2B5EF4-FFF2-40B4-BE49-F238E27FC236}">
                <a16:creationId xmlns:a16="http://schemas.microsoft.com/office/drawing/2014/main" id="{24ED4C7D-1048-4D81-2D41-10C7BD83C961}"/>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1C4D60F-08A8-0927-5104-C7A428412A65}"/>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199262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CD312-2E56-7095-9888-573B04E93500}"/>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3" name="Footer Placeholder 2">
            <a:extLst>
              <a:ext uri="{FF2B5EF4-FFF2-40B4-BE49-F238E27FC236}">
                <a16:creationId xmlns:a16="http://schemas.microsoft.com/office/drawing/2014/main" id="{1A9F82A7-2949-4DD8-A3DF-C31C32980988}"/>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208B244-145D-6892-1497-20493E12FF4B}"/>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3836417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F65C-253A-AF21-14DC-2F46B98F1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2A5D0BC3-09A7-6F45-CFDC-31BE9D2553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D3E7F9D1-4A40-416A-B1AB-D2BCB2013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B94D57-D021-CC18-87A8-270D73BF47FE}"/>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6" name="Footer Placeholder 5">
            <a:extLst>
              <a:ext uri="{FF2B5EF4-FFF2-40B4-BE49-F238E27FC236}">
                <a16:creationId xmlns:a16="http://schemas.microsoft.com/office/drawing/2014/main" id="{82D4F4DE-39B1-79A0-9283-AEC92DFCE4D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205B0B1F-372B-F8FE-FDCB-9086C47B490F}"/>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2860614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BE85-5FAF-F3FB-A1EA-0DA37C8A5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9513EA55-B4C5-E5C4-19A2-3CF74AC4B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7F2AC0BC-DC91-7057-126D-E7687571A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6EEA6-E5EE-B430-1FFD-A4DBD975ABB8}"/>
              </a:ext>
            </a:extLst>
          </p:cNvPr>
          <p:cNvSpPr>
            <a:spLocks noGrp="1"/>
          </p:cNvSpPr>
          <p:nvPr>
            <p:ph type="dt" sz="half" idx="10"/>
          </p:nvPr>
        </p:nvSpPr>
        <p:spPr/>
        <p:txBody>
          <a:bodyPr/>
          <a:lstStyle/>
          <a:p>
            <a:fld id="{91DC4C85-192C-4F73-AB08-0BDA8F42F4AE}" type="datetimeFigureOut">
              <a:rPr lang="en-DK" smtClean="0"/>
              <a:t>06/02/2025</a:t>
            </a:fld>
            <a:endParaRPr lang="en-DK"/>
          </a:p>
        </p:txBody>
      </p:sp>
      <p:sp>
        <p:nvSpPr>
          <p:cNvPr id="6" name="Footer Placeholder 5">
            <a:extLst>
              <a:ext uri="{FF2B5EF4-FFF2-40B4-BE49-F238E27FC236}">
                <a16:creationId xmlns:a16="http://schemas.microsoft.com/office/drawing/2014/main" id="{EB1A5269-682F-C174-CDF6-16919150A7F4}"/>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9BF6C2BB-A35F-8519-B96C-B75F0C55A0B4}"/>
              </a:ext>
            </a:extLst>
          </p:cNvPr>
          <p:cNvSpPr>
            <a:spLocks noGrp="1"/>
          </p:cNvSpPr>
          <p:nvPr>
            <p:ph type="sldNum" sz="quarter" idx="12"/>
          </p:nvPr>
        </p:nvSpPr>
        <p:spPr/>
        <p:txBody>
          <a:bodyPr/>
          <a:lstStyle/>
          <a:p>
            <a:fld id="{C65AAF5D-F1B3-4BF4-8EDC-556C4836B6FF}" type="slidenum">
              <a:rPr lang="en-DK" smtClean="0"/>
              <a:t>‹#›</a:t>
            </a:fld>
            <a:endParaRPr lang="en-DK"/>
          </a:p>
        </p:txBody>
      </p:sp>
    </p:spTree>
    <p:extLst>
      <p:ext uri="{BB962C8B-B14F-4D97-AF65-F5344CB8AC3E}">
        <p14:creationId xmlns:p14="http://schemas.microsoft.com/office/powerpoint/2010/main" val="2314165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0FA321-9089-061A-0876-654B70A4DE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530974C2-90DC-A758-F15E-8A25A735CB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7CE982B1-6DDB-74ED-77F0-0862FD234D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DC4C85-192C-4F73-AB08-0BDA8F42F4AE}" type="datetimeFigureOut">
              <a:rPr lang="en-DK" smtClean="0"/>
              <a:t>06/02/2025</a:t>
            </a:fld>
            <a:endParaRPr lang="en-DK"/>
          </a:p>
        </p:txBody>
      </p:sp>
      <p:sp>
        <p:nvSpPr>
          <p:cNvPr id="5" name="Footer Placeholder 4">
            <a:extLst>
              <a:ext uri="{FF2B5EF4-FFF2-40B4-BE49-F238E27FC236}">
                <a16:creationId xmlns:a16="http://schemas.microsoft.com/office/drawing/2014/main" id="{6926C392-87FD-51B5-5E0E-A19ADF03F6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0B31B211-F66A-033D-23B8-6A6D083437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5AAF5D-F1B3-4BF4-8EDC-556C4836B6FF}" type="slidenum">
              <a:rPr lang="en-DK" smtClean="0"/>
              <a:t>‹#›</a:t>
            </a:fld>
            <a:endParaRPr lang="en-DK"/>
          </a:p>
        </p:txBody>
      </p:sp>
    </p:spTree>
    <p:extLst>
      <p:ext uri="{BB962C8B-B14F-4D97-AF65-F5344CB8AC3E}">
        <p14:creationId xmlns:p14="http://schemas.microsoft.com/office/powerpoint/2010/main" val="3655440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Layout" Target="../slideLayouts/slideLayout5.xml"/><Relationship Id="rId4" Type="http://schemas.microsoft.com/office/2007/relationships/media" Target="../media/media2.mo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353CCD-CCFC-E64F-9139-067816EBDDDC}"/>
              </a:ext>
            </a:extLst>
          </p:cNvPr>
          <p:cNvSpPr>
            <a:spLocks noGrp="1"/>
          </p:cNvSpPr>
          <p:nvPr>
            <p:ph type="ctrTitle"/>
          </p:nvPr>
        </p:nvSpPr>
        <p:spPr>
          <a:xfrm>
            <a:off x="0" y="2271092"/>
            <a:ext cx="5959476" cy="3895200"/>
          </a:xfrm>
        </p:spPr>
        <p:txBody>
          <a:bodyPr/>
          <a:lstStyle/>
          <a:p>
            <a:endParaRPr lang="en-GB" dirty="0"/>
          </a:p>
        </p:txBody>
      </p:sp>
      <p:sp>
        <p:nvSpPr>
          <p:cNvPr id="9" name="Text Placeholder 8">
            <a:extLst>
              <a:ext uri="{FF2B5EF4-FFF2-40B4-BE49-F238E27FC236}">
                <a16:creationId xmlns:a16="http://schemas.microsoft.com/office/drawing/2014/main" id="{3587BF4D-FADB-7E4A-B37D-A89E5EBBB7EF}"/>
              </a:ext>
            </a:extLst>
          </p:cNvPr>
          <p:cNvSpPr>
            <a:spLocks noGrp="1"/>
          </p:cNvSpPr>
          <p:nvPr>
            <p:ph type="body" sz="quarter" idx="13"/>
          </p:nvPr>
        </p:nvSpPr>
        <p:spPr/>
        <p:txBody>
          <a:bodyPr/>
          <a:lstStyle/>
          <a:p>
            <a:r>
              <a:rPr lang="en-DK"/>
              <a:t>Jakob H. Schauser,</a:t>
            </a:r>
          </a:p>
          <a:p>
            <a:r>
              <a:rPr lang="en-DK"/>
              <a:t>Biocomplexity, NBI,</a:t>
            </a:r>
          </a:p>
          <a:p>
            <a:r>
              <a:rPr lang="en-DK"/>
              <a:t>TrusinaLab (and ITU)</a:t>
            </a:r>
            <a:endParaRPr lang="en-GB" dirty="0"/>
          </a:p>
        </p:txBody>
      </p:sp>
      <p:sp>
        <p:nvSpPr>
          <p:cNvPr id="10" name="Text Placeholder 9">
            <a:extLst>
              <a:ext uri="{FF2B5EF4-FFF2-40B4-BE49-F238E27FC236}">
                <a16:creationId xmlns:a16="http://schemas.microsoft.com/office/drawing/2014/main" id="{64E2B609-DC97-CE46-A633-94242427B761}"/>
              </a:ext>
            </a:extLst>
          </p:cNvPr>
          <p:cNvSpPr>
            <a:spLocks noGrp="1"/>
          </p:cNvSpPr>
          <p:nvPr>
            <p:ph type="body" sz="quarter" idx="14"/>
          </p:nvPr>
        </p:nvSpPr>
        <p:spPr/>
        <p:txBody>
          <a:bodyPr/>
          <a:lstStyle/>
          <a:p>
            <a:r>
              <a:rPr lang="en-DK"/>
              <a:t>Spatial reprogramming</a:t>
            </a:r>
            <a:endParaRPr lang="en-GB" dirty="0"/>
          </a:p>
        </p:txBody>
      </p:sp>
    </p:spTree>
    <p:extLst>
      <p:ext uri="{BB962C8B-B14F-4D97-AF65-F5344CB8AC3E}">
        <p14:creationId xmlns:p14="http://schemas.microsoft.com/office/powerpoint/2010/main" val="1429461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Untitled video - Made with Clipchamp">
            <a:hlinkClick r:id="" action="ppaction://media"/>
            <a:extLst>
              <a:ext uri="{FF2B5EF4-FFF2-40B4-BE49-F238E27FC236}">
                <a16:creationId xmlns:a16="http://schemas.microsoft.com/office/drawing/2014/main" id="{C5D02044-BA65-AA09-94AD-7B7BCAEE0CBA}"/>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935" r="23503"/>
          <a:stretch/>
        </p:blipFill>
        <p:spPr>
          <a:xfrm>
            <a:off x="5646420" y="193318"/>
            <a:ext cx="6652260" cy="6858000"/>
          </a:xfrm>
          <a:prstGeom prst="rect">
            <a:avLst/>
          </a:prstGeom>
        </p:spPr>
      </p:pic>
      <p:sp>
        <p:nvSpPr>
          <p:cNvPr id="3" name="Text Placeholder 2">
            <a:extLst>
              <a:ext uri="{FF2B5EF4-FFF2-40B4-BE49-F238E27FC236}">
                <a16:creationId xmlns:a16="http://schemas.microsoft.com/office/drawing/2014/main" id="{7027882B-6C00-15E3-B5B2-75BDB505A175}"/>
              </a:ext>
            </a:extLst>
          </p:cNvPr>
          <p:cNvSpPr>
            <a:spLocks noGrp="1"/>
          </p:cNvSpPr>
          <p:nvPr>
            <p:ph type="body" idx="1"/>
          </p:nvPr>
        </p:nvSpPr>
        <p:spPr>
          <a:xfrm>
            <a:off x="839788" y="-255476"/>
            <a:ext cx="5157787" cy="823912"/>
          </a:xfrm>
        </p:spPr>
        <p:txBody>
          <a:bodyPr/>
          <a:lstStyle/>
          <a:p>
            <a:r>
              <a:rPr lang="en-DK"/>
              <a:t>Data</a:t>
            </a:r>
          </a:p>
        </p:txBody>
      </p:sp>
      <p:sp>
        <p:nvSpPr>
          <p:cNvPr id="5" name="Text Placeholder 4">
            <a:extLst>
              <a:ext uri="{FF2B5EF4-FFF2-40B4-BE49-F238E27FC236}">
                <a16:creationId xmlns:a16="http://schemas.microsoft.com/office/drawing/2014/main" id="{10887EEB-3290-3644-2A09-6297B13A38F3}"/>
              </a:ext>
            </a:extLst>
          </p:cNvPr>
          <p:cNvSpPr>
            <a:spLocks noGrp="1"/>
          </p:cNvSpPr>
          <p:nvPr>
            <p:ph type="body" sz="quarter" idx="3"/>
          </p:nvPr>
        </p:nvSpPr>
        <p:spPr>
          <a:xfrm>
            <a:off x="6172200" y="-255476"/>
            <a:ext cx="5183188" cy="823912"/>
          </a:xfrm>
        </p:spPr>
        <p:txBody>
          <a:bodyPr/>
          <a:lstStyle/>
          <a:p>
            <a:r>
              <a:rPr lang="en-DK"/>
              <a:t>Simulation</a:t>
            </a:r>
          </a:p>
        </p:txBody>
      </p:sp>
      <p:pic>
        <p:nvPicPr>
          <p:cNvPr id="7" name="1-s2.0-S0960982222003293-mmc3 (remux) (1)">
            <a:hlinkClick r:id="" action="ppaction://media"/>
            <a:extLst>
              <a:ext uri="{FF2B5EF4-FFF2-40B4-BE49-F238E27FC236}">
                <a16:creationId xmlns:a16="http://schemas.microsoft.com/office/drawing/2014/main" id="{187903BD-5CAE-4DE3-3ABA-C89C840AFD0E}"/>
              </a:ext>
            </a:extLst>
          </p:cNvPr>
          <p:cNvPicPr>
            <a:picLocks/>
          </p:cNvPicPr>
          <p:nvPr>
            <a:videoFile r:link="rId3"/>
            <p:extLst>
              <p:ext uri="{DAA4B4D4-6D71-4841-9C94-3DE7FCFB9230}">
                <p14:media xmlns:p14="http://schemas.microsoft.com/office/powerpoint/2010/main" r:embed="rId4">
                  <p14:trim end="3665"/>
                </p14:media>
              </p:ext>
            </p:extLst>
          </p:nvPr>
        </p:nvPicPr>
        <p:blipFill>
          <a:blip r:embed="rId7"/>
          <a:stretch>
            <a:fillRect/>
          </a:stretch>
        </p:blipFill>
        <p:spPr>
          <a:xfrm rot="5400000" flipV="1">
            <a:off x="309529" y="786586"/>
            <a:ext cx="5388955" cy="5284827"/>
          </a:xfrm>
          <a:prstGeom prst="rect">
            <a:avLst/>
          </a:prstGeom>
        </p:spPr>
      </p:pic>
    </p:spTree>
    <p:extLst>
      <p:ext uri="{BB962C8B-B14F-4D97-AF65-F5344CB8AC3E}">
        <p14:creationId xmlns:p14="http://schemas.microsoft.com/office/powerpoint/2010/main" val="78983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78"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3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7F203-6731-9AE7-AF0E-93D14B1B5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494B4B-5098-653E-1560-9FD2B3F1A697}"/>
              </a:ext>
            </a:extLst>
          </p:cNvPr>
          <p:cNvSpPr>
            <a:spLocks noGrp="1"/>
          </p:cNvSpPr>
          <p:nvPr>
            <p:ph type="title"/>
          </p:nvPr>
        </p:nvSpPr>
        <p:spPr/>
        <p:txBody>
          <a:bodyPr/>
          <a:lstStyle/>
          <a:p>
            <a:r>
              <a:rPr lang="en-DK"/>
              <a:t>World first full-embryo simulation</a:t>
            </a:r>
          </a:p>
        </p:txBody>
      </p:sp>
      <p:sp>
        <p:nvSpPr>
          <p:cNvPr id="5" name="Content Placeholder 4">
            <a:extLst>
              <a:ext uri="{FF2B5EF4-FFF2-40B4-BE49-F238E27FC236}">
                <a16:creationId xmlns:a16="http://schemas.microsoft.com/office/drawing/2014/main" id="{0635A095-EDAE-2D38-E625-650DA22ADEDB}"/>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2214625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3FCC0-949F-87B9-1DB2-AF24994BB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96CFC-A119-A7C2-78CE-5E80322390EA}"/>
              </a:ext>
            </a:extLst>
          </p:cNvPr>
          <p:cNvSpPr>
            <a:spLocks noGrp="1"/>
          </p:cNvSpPr>
          <p:nvPr>
            <p:ph type="title"/>
          </p:nvPr>
        </p:nvSpPr>
        <p:spPr/>
        <p:txBody>
          <a:bodyPr/>
          <a:lstStyle/>
          <a:p>
            <a:r>
              <a:rPr lang="en-DK"/>
              <a:t>What will we be doing now?</a:t>
            </a:r>
          </a:p>
        </p:txBody>
      </p:sp>
      <p:sp>
        <p:nvSpPr>
          <p:cNvPr id="3" name="Content Placeholder 2">
            <a:extLst>
              <a:ext uri="{FF2B5EF4-FFF2-40B4-BE49-F238E27FC236}">
                <a16:creationId xmlns:a16="http://schemas.microsoft.com/office/drawing/2014/main" id="{F7051AC1-0217-EC48-AA0F-E65B23FCF275}"/>
              </a:ext>
            </a:extLst>
          </p:cNvPr>
          <p:cNvSpPr>
            <a:spLocks noGrp="1"/>
          </p:cNvSpPr>
          <p:nvPr>
            <p:ph idx="1"/>
          </p:nvPr>
        </p:nvSpPr>
        <p:spPr/>
        <p:txBody>
          <a:bodyPr/>
          <a:lstStyle/>
          <a:p>
            <a:r>
              <a:rPr lang="en-DK"/>
              <a:t>Experiments!</a:t>
            </a:r>
          </a:p>
          <a:p>
            <a:endParaRPr lang="en-DK"/>
          </a:p>
          <a:p>
            <a:r>
              <a:rPr lang="en-DK"/>
              <a:t>Neural Cellular Automata</a:t>
            </a:r>
          </a:p>
          <a:p>
            <a:endParaRPr lang="en-DK"/>
          </a:p>
        </p:txBody>
      </p:sp>
    </p:spTree>
    <p:extLst>
      <p:ext uri="{BB962C8B-B14F-4D97-AF65-F5344CB8AC3E}">
        <p14:creationId xmlns:p14="http://schemas.microsoft.com/office/powerpoint/2010/main" val="1779084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29C10-E9AB-5DEC-CE2C-7AF3A6D31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87EA1-05FC-B59C-9473-B2748E74643D}"/>
              </a:ext>
            </a:extLst>
          </p:cNvPr>
          <p:cNvSpPr>
            <a:spLocks noGrp="1"/>
          </p:cNvSpPr>
          <p:nvPr>
            <p:ph type="title"/>
          </p:nvPr>
        </p:nvSpPr>
        <p:spPr/>
        <p:txBody>
          <a:bodyPr/>
          <a:lstStyle/>
          <a:p>
            <a:r>
              <a:rPr lang="en-DK"/>
              <a:t>Experiments</a:t>
            </a:r>
          </a:p>
        </p:txBody>
      </p:sp>
      <p:sp>
        <p:nvSpPr>
          <p:cNvPr id="3" name="Content Placeholder 2">
            <a:extLst>
              <a:ext uri="{FF2B5EF4-FFF2-40B4-BE49-F238E27FC236}">
                <a16:creationId xmlns:a16="http://schemas.microsoft.com/office/drawing/2014/main" id="{E3237AB2-5EC1-3304-1DAB-2524DAD6FD9D}"/>
              </a:ext>
            </a:extLst>
          </p:cNvPr>
          <p:cNvSpPr>
            <a:spLocks noGrp="1"/>
          </p:cNvSpPr>
          <p:nvPr>
            <p:ph idx="1"/>
          </p:nvPr>
        </p:nvSpPr>
        <p:spPr/>
        <p:txBody>
          <a:bodyPr/>
          <a:lstStyle/>
          <a:p>
            <a:r>
              <a:rPr lang="en-DK"/>
              <a:t>We said “We can do science! We have predictions”</a:t>
            </a:r>
          </a:p>
          <a:p>
            <a:endParaRPr lang="en-DK"/>
          </a:p>
          <a:p>
            <a:r>
              <a:rPr lang="en-DK"/>
              <a:t>Biologists said “Put your (grant) money where your mouth is”</a:t>
            </a:r>
          </a:p>
          <a:p>
            <a:endParaRPr lang="en-DK"/>
          </a:p>
        </p:txBody>
      </p:sp>
      <p:pic>
        <p:nvPicPr>
          <p:cNvPr id="5124" name="Picture 4" descr="Eric F. Wieschaus | Lewis-Sigler Institute">
            <a:extLst>
              <a:ext uri="{FF2B5EF4-FFF2-40B4-BE49-F238E27FC236}">
                <a16:creationId xmlns:a16="http://schemas.microsoft.com/office/drawing/2014/main" id="{F51CE050-C931-C610-9BAB-3D33B77F4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904" y="3429000"/>
            <a:ext cx="2387916" cy="318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23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31A2-2333-8ACC-BEC5-58D0098A76D2}"/>
              </a:ext>
            </a:extLst>
          </p:cNvPr>
          <p:cNvSpPr>
            <a:spLocks noGrp="1"/>
          </p:cNvSpPr>
          <p:nvPr>
            <p:ph type="title"/>
          </p:nvPr>
        </p:nvSpPr>
        <p:spPr/>
        <p:txBody>
          <a:bodyPr/>
          <a:lstStyle/>
          <a:p>
            <a:r>
              <a:rPr lang="en-DK"/>
              <a:t>Neural Cellular Automata</a:t>
            </a:r>
          </a:p>
        </p:txBody>
      </p:sp>
      <p:pic>
        <p:nvPicPr>
          <p:cNvPr id="3074" name="Picture 2" descr="Lenia - Wikipedia">
            <a:extLst>
              <a:ext uri="{FF2B5EF4-FFF2-40B4-BE49-F238E27FC236}">
                <a16:creationId xmlns:a16="http://schemas.microsoft.com/office/drawing/2014/main" id="{6D480E78-231B-40E4-FDED-CF30449FC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15846"/>
            <a:ext cx="3789045" cy="3766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aph Neural Cellular Automata – Daniele Grattarola">
            <a:extLst>
              <a:ext uri="{FF2B5EF4-FFF2-40B4-BE49-F238E27FC236}">
                <a16:creationId xmlns:a16="http://schemas.microsoft.com/office/drawing/2014/main" id="{885F8B4E-D2AF-1976-4007-921F4B1F7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75" b="48852"/>
          <a:stretch/>
        </p:blipFill>
        <p:spPr bwMode="auto">
          <a:xfrm>
            <a:off x="4864685" y="2537460"/>
            <a:ext cx="6489115" cy="225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3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50EA-2FB1-A1D7-B361-8239F74196AD}"/>
              </a:ext>
            </a:extLst>
          </p:cNvPr>
          <p:cNvSpPr>
            <a:spLocks noGrp="1"/>
          </p:cNvSpPr>
          <p:nvPr>
            <p:ph type="title"/>
          </p:nvPr>
        </p:nvSpPr>
        <p:spPr/>
        <p:txBody>
          <a:bodyPr/>
          <a:lstStyle/>
          <a:p>
            <a:r>
              <a:rPr lang="en-DK"/>
              <a:t>Summary</a:t>
            </a:r>
          </a:p>
        </p:txBody>
      </p:sp>
      <p:sp>
        <p:nvSpPr>
          <p:cNvPr id="3" name="Content Placeholder 2">
            <a:extLst>
              <a:ext uri="{FF2B5EF4-FFF2-40B4-BE49-F238E27FC236}">
                <a16:creationId xmlns:a16="http://schemas.microsoft.com/office/drawing/2014/main" id="{023A0BE5-A94E-61D7-0473-0C8D1A37D7D0}"/>
              </a:ext>
            </a:extLst>
          </p:cNvPr>
          <p:cNvSpPr>
            <a:spLocks noGrp="1"/>
          </p:cNvSpPr>
          <p:nvPr>
            <p:ph idx="1"/>
          </p:nvPr>
        </p:nvSpPr>
        <p:spPr/>
        <p:txBody>
          <a:bodyPr/>
          <a:lstStyle/>
          <a:p>
            <a:r>
              <a:rPr lang="en-DK"/>
              <a:t>Everything is just a list of rules and corresponding BC’s</a:t>
            </a:r>
          </a:p>
          <a:p>
            <a:endParaRPr lang="en-DK"/>
          </a:p>
          <a:p>
            <a:r>
              <a:rPr lang="en-DK"/>
              <a:t>Emulate/create biology</a:t>
            </a:r>
          </a:p>
          <a:p>
            <a:pPr marL="0" indent="0">
              <a:buNone/>
            </a:pPr>
            <a:endParaRPr lang="en-DK"/>
          </a:p>
          <a:p>
            <a:r>
              <a:rPr lang="en-DK"/>
              <a:t>Understanding the rules allows us to perturb the BC’s</a:t>
            </a:r>
          </a:p>
          <a:p>
            <a:endParaRPr lang="en-DK"/>
          </a:p>
          <a:p>
            <a:r>
              <a:rPr lang="en-DK"/>
              <a:t>Spatial reprogramming!</a:t>
            </a:r>
          </a:p>
        </p:txBody>
      </p:sp>
    </p:spTree>
    <p:extLst>
      <p:ext uri="{BB962C8B-B14F-4D97-AF65-F5344CB8AC3E}">
        <p14:creationId xmlns:p14="http://schemas.microsoft.com/office/powerpoint/2010/main" val="4136263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36DB-4F17-6A04-3633-87CCE6D569BE}"/>
              </a:ext>
            </a:extLst>
          </p:cNvPr>
          <p:cNvSpPr>
            <a:spLocks noGrp="1"/>
          </p:cNvSpPr>
          <p:nvPr>
            <p:ph type="title"/>
          </p:nvPr>
        </p:nvSpPr>
        <p:spPr>
          <a:xfrm>
            <a:off x="3684270" y="2766218"/>
            <a:ext cx="10515600" cy="1325563"/>
          </a:xfrm>
        </p:spPr>
        <p:txBody>
          <a:bodyPr/>
          <a:lstStyle/>
          <a:p>
            <a:r>
              <a:rPr lang="en-DK"/>
              <a:t>Thank you for listening!</a:t>
            </a:r>
          </a:p>
        </p:txBody>
      </p:sp>
      <p:sp>
        <p:nvSpPr>
          <p:cNvPr id="3" name="Content Placeholder 2">
            <a:extLst>
              <a:ext uri="{FF2B5EF4-FFF2-40B4-BE49-F238E27FC236}">
                <a16:creationId xmlns:a16="http://schemas.microsoft.com/office/drawing/2014/main" id="{B23495A3-D3EB-87FD-E944-A22B982CFA4C}"/>
              </a:ext>
            </a:extLst>
          </p:cNvPr>
          <p:cNvSpPr>
            <a:spLocks noGrp="1"/>
          </p:cNvSpPr>
          <p:nvPr>
            <p:ph idx="1"/>
          </p:nvPr>
        </p:nvSpPr>
        <p:spPr>
          <a:xfrm>
            <a:off x="838200" y="5737860"/>
            <a:ext cx="10515600" cy="439103"/>
          </a:xfrm>
        </p:spPr>
        <p:txBody>
          <a:bodyPr>
            <a:normAutofit/>
          </a:bodyPr>
          <a:lstStyle/>
          <a:p>
            <a:pPr marL="0" indent="0">
              <a:buNone/>
            </a:pPr>
            <a:r>
              <a:rPr lang="en-DK" sz="1800" kern="100">
                <a:effectLst/>
                <a:latin typeface="Georgia Pro" panose="02040502050405020303" pitchFamily="18" charset="0"/>
                <a:ea typeface="Aptos" panose="020B0004020202020204" pitchFamily="34" charset="0"/>
                <a:cs typeface="Times New Roman" panose="02020603050405020304" pitchFamily="18" charset="0"/>
              </a:rPr>
              <a:t>Always remember: You are spatial &lt;3</a:t>
            </a: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DK"/>
          </a:p>
        </p:txBody>
      </p:sp>
    </p:spTree>
    <p:extLst>
      <p:ext uri="{BB962C8B-B14F-4D97-AF65-F5344CB8AC3E}">
        <p14:creationId xmlns:p14="http://schemas.microsoft.com/office/powerpoint/2010/main" val="2253519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BCBF-02C9-7FA6-5166-FEA2AED3A368}"/>
              </a:ext>
            </a:extLst>
          </p:cNvPr>
          <p:cNvSpPr>
            <a:spLocks noGrp="1"/>
          </p:cNvSpPr>
          <p:nvPr>
            <p:ph type="title"/>
          </p:nvPr>
        </p:nvSpPr>
        <p:spPr/>
        <p:txBody>
          <a:bodyPr/>
          <a:lstStyle/>
          <a:p>
            <a:r>
              <a:rPr lang="en-DK"/>
              <a:t>How do physicist see the world?</a:t>
            </a:r>
          </a:p>
        </p:txBody>
      </p:sp>
      <p:sp>
        <p:nvSpPr>
          <p:cNvPr id="3" name="Content Placeholder 2">
            <a:extLst>
              <a:ext uri="{FF2B5EF4-FFF2-40B4-BE49-F238E27FC236}">
                <a16:creationId xmlns:a16="http://schemas.microsoft.com/office/drawing/2014/main" id="{094491BF-0EE6-E854-B07F-59ECB0D02527}"/>
              </a:ext>
            </a:extLst>
          </p:cNvPr>
          <p:cNvSpPr>
            <a:spLocks noGrp="1"/>
          </p:cNvSpPr>
          <p:nvPr>
            <p:ph idx="1"/>
          </p:nvPr>
        </p:nvSpPr>
        <p:spPr/>
        <p:txBody>
          <a:bodyPr>
            <a:normAutofit/>
          </a:bodyPr>
          <a:lstStyle/>
          <a:p>
            <a:pPr marL="0" indent="0">
              <a:lnSpc>
                <a:spcPct val="107000"/>
              </a:lnSpc>
              <a:spcAft>
                <a:spcPts val="800"/>
              </a:spcAft>
              <a:buNone/>
            </a:pPr>
            <a:r>
              <a:rPr lang="en-DK" sz="2800" kern="100">
                <a:effectLst/>
                <a:latin typeface="Georgia Pro" panose="02040502050405020303" pitchFamily="18" charset="0"/>
                <a:ea typeface="Aptos" panose="020B0004020202020204" pitchFamily="34" charset="0"/>
                <a:cs typeface="Times New Roman" panose="02020603050405020304" pitchFamily="18" charset="0"/>
              </a:rPr>
              <a:t>All phenomena can be thought of as list of rules and corresponding boundary conditions:</a:t>
            </a:r>
          </a:p>
          <a:p>
            <a:pPr>
              <a:lnSpc>
                <a:spcPct val="107000"/>
              </a:lnSpc>
              <a:spcAft>
                <a:spcPts val="800"/>
              </a:spcAft>
            </a:pP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endParaRPr lang="en-DK"/>
          </a:p>
        </p:txBody>
      </p:sp>
      <p:pic>
        <p:nvPicPr>
          <p:cNvPr id="1026" name="Picture 2" descr="150+ Rock Human Hand Throwing Stone Stock Photos, Pictures ...">
            <a:extLst>
              <a:ext uri="{FF2B5EF4-FFF2-40B4-BE49-F238E27FC236}">
                <a16:creationId xmlns:a16="http://schemas.microsoft.com/office/drawing/2014/main" id="{BC323FC6-EE1D-E12C-7300-50C715AC3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590" y="2994660"/>
            <a:ext cx="2399771" cy="35996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B59F8A21-2894-7646-5699-449DE67177A0}"/>
              </a:ext>
            </a:extLst>
          </p:cNvPr>
          <p:cNvSpPr txBox="1">
            <a:spLocks/>
          </p:cNvSpPr>
          <p:nvPr/>
        </p:nvSpPr>
        <p:spPr>
          <a:xfrm>
            <a:off x="5969741" y="369347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DK" kern="100">
                <a:latin typeface="Aptos" panose="020B0004020202020204" pitchFamily="34" charset="0"/>
                <a:ea typeface="Aptos" panose="020B0004020202020204" pitchFamily="34" charset="0"/>
                <a:cs typeface="Times New Roman" panose="02020603050405020304" pitchFamily="18" charset="0"/>
              </a:rPr>
              <a:t> differential equations</a:t>
            </a:r>
          </a:p>
          <a:p>
            <a:pPr marL="0" indent="0">
              <a:lnSpc>
                <a:spcPct val="107000"/>
              </a:lnSpc>
              <a:spcAft>
                <a:spcPts val="800"/>
              </a:spcAft>
              <a:buNone/>
            </a:pPr>
            <a:r>
              <a:rPr lang="en-DK" kern="100">
                <a:latin typeface="Aptos" panose="020B0004020202020204" pitchFamily="34" charset="0"/>
                <a:ea typeface="Aptos" panose="020B0004020202020204" pitchFamily="34" charset="0"/>
                <a:cs typeface="Times New Roman" panose="02020603050405020304" pitchFamily="18" charset="0"/>
              </a:rPr>
              <a:t>    + boundary conditions </a:t>
            </a:r>
          </a:p>
          <a:p>
            <a:endParaRPr lang="en-DK"/>
          </a:p>
        </p:txBody>
      </p:sp>
      <p:sp>
        <p:nvSpPr>
          <p:cNvPr id="5" name="Content Placeholder 2">
            <a:extLst>
              <a:ext uri="{FF2B5EF4-FFF2-40B4-BE49-F238E27FC236}">
                <a16:creationId xmlns:a16="http://schemas.microsoft.com/office/drawing/2014/main" id="{2E143BF3-6DFB-45A1-14C2-B19F73E83618}"/>
              </a:ext>
            </a:extLst>
          </p:cNvPr>
          <p:cNvSpPr txBox="1">
            <a:spLocks/>
          </p:cNvSpPr>
          <p:nvPr/>
        </p:nvSpPr>
        <p:spPr>
          <a:xfrm>
            <a:off x="4906751" y="382841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DK" sz="4800" kern="100">
                <a:latin typeface="Aptos" panose="020B0004020202020204" pitchFamily="34" charset="0"/>
                <a:ea typeface="Aptos" panose="020B0004020202020204" pitchFamily="34" charset="0"/>
                <a:cs typeface="Times New Roman" panose="02020603050405020304" pitchFamily="18" charset="0"/>
              </a:rPr>
              <a:t>=</a:t>
            </a:r>
            <a:endParaRPr lang="en-DK" sz="4800"/>
          </a:p>
        </p:txBody>
      </p:sp>
    </p:spTree>
    <p:extLst>
      <p:ext uri="{BB962C8B-B14F-4D97-AF65-F5344CB8AC3E}">
        <p14:creationId xmlns:p14="http://schemas.microsoft.com/office/powerpoint/2010/main" val="2158942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7F0D-F629-A7F1-DB02-D808111E4955}"/>
              </a:ext>
            </a:extLst>
          </p:cNvPr>
          <p:cNvSpPr>
            <a:spLocks noGrp="1"/>
          </p:cNvSpPr>
          <p:nvPr>
            <p:ph type="title"/>
          </p:nvPr>
        </p:nvSpPr>
        <p:spPr/>
        <p:txBody>
          <a:bodyPr/>
          <a:lstStyle/>
          <a:p>
            <a:r>
              <a:rPr lang="en-DK"/>
              <a:t>What will we be looking at?</a:t>
            </a:r>
          </a:p>
        </p:txBody>
      </p:sp>
      <p:sp>
        <p:nvSpPr>
          <p:cNvPr id="3" name="Content Placeholder 2">
            <a:extLst>
              <a:ext uri="{FF2B5EF4-FFF2-40B4-BE49-F238E27FC236}">
                <a16:creationId xmlns:a16="http://schemas.microsoft.com/office/drawing/2014/main" id="{E36CD038-6C7D-3B86-8840-BDCCB42EE281}"/>
              </a:ext>
            </a:extLst>
          </p:cNvPr>
          <p:cNvSpPr>
            <a:spLocks noGrp="1"/>
          </p:cNvSpPr>
          <p:nvPr>
            <p:ph idx="1"/>
          </p:nvPr>
        </p:nvSpPr>
        <p:spPr/>
        <p:txBody>
          <a:bodyPr>
            <a:normAutofit/>
          </a:bodyPr>
          <a:lstStyle/>
          <a:p>
            <a:pPr marL="0" indent="0">
              <a:lnSpc>
                <a:spcPct val="107000"/>
              </a:lnSpc>
              <a:spcAft>
                <a:spcPts val="800"/>
              </a:spcAft>
              <a:buNone/>
            </a:pPr>
            <a:r>
              <a:rPr lang="en-DK" sz="2800" kern="100">
                <a:effectLst/>
                <a:latin typeface="Georgia Pro" panose="02040502050405020303" pitchFamily="18" charset="0"/>
                <a:ea typeface="Aptos" panose="020B0004020202020204" pitchFamily="34" charset="0"/>
                <a:cs typeface="Times New Roman" panose="02020603050405020304" pitchFamily="18" charset="0"/>
              </a:rPr>
              <a:t>Our work will be looking at the inherently interesting subject of </a:t>
            </a:r>
            <a:r>
              <a:rPr lang="en-DK" sz="2800" i="1" kern="100">
                <a:effectLst/>
                <a:latin typeface="Georgia Pro" panose="02040502050405020303" pitchFamily="18" charset="0"/>
                <a:ea typeface="Aptos" panose="020B0004020202020204" pitchFamily="34" charset="0"/>
                <a:cs typeface="Times New Roman" panose="02020603050405020304" pitchFamily="18" charset="0"/>
              </a:rPr>
              <a:t>morphogenesis</a:t>
            </a:r>
            <a:r>
              <a:rPr lang="en-DK" sz="2800" kern="100">
                <a:effectLst/>
                <a:latin typeface="Georgia Pro" panose="02040502050405020303" pitchFamily="18" charset="0"/>
                <a:ea typeface="Aptos" panose="020B0004020202020204" pitchFamily="34" charset="0"/>
                <a:cs typeface="Times New Roman" panose="02020603050405020304" pitchFamily="18" charset="0"/>
              </a:rPr>
              <a:t>, that is, the origin of physical shape. In nature, mind-bogglingly complex shapes, stem from relatively simple parts – no single cell knows the grand plan, but in collaboration, they can form almost anything.</a:t>
            </a:r>
            <a:endParaRPr lang="en-DK" kern="100">
              <a:latin typeface="Georgia Pro" panose="02040502050405020303" pitchFamily="18"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DK"/>
          </a:p>
        </p:txBody>
      </p:sp>
      <p:pic>
        <p:nvPicPr>
          <p:cNvPr id="4" name="Picture 2" descr="Five fascinating facts about fruit flies">
            <a:extLst>
              <a:ext uri="{FF2B5EF4-FFF2-40B4-BE49-F238E27FC236}">
                <a16:creationId xmlns:a16="http://schemas.microsoft.com/office/drawing/2014/main" id="{7B90E3AC-71A2-E810-58B8-8E5F412EF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497" y="2997498"/>
            <a:ext cx="6195874" cy="4104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Zygote vs embryo, blastocyst and foetus: whats the difference?">
            <a:extLst>
              <a:ext uri="{FF2B5EF4-FFF2-40B4-BE49-F238E27FC236}">
                <a16:creationId xmlns:a16="http://schemas.microsoft.com/office/drawing/2014/main" id="{8F9ECB30-D365-A701-BFD9-644F121BEF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124"/>
          <a:stretch/>
        </p:blipFill>
        <p:spPr bwMode="auto">
          <a:xfrm>
            <a:off x="2795241" y="2871207"/>
            <a:ext cx="1523463" cy="4865060"/>
          </a:xfrm>
          <a:prstGeom prst="rect">
            <a:avLst/>
          </a:prstGeom>
          <a:noFill/>
          <a:extLst>
            <a:ext uri="{909E8E84-426E-40DD-AFC4-6F175D3DCCD1}">
              <a14:hiddenFill xmlns:a14="http://schemas.microsoft.com/office/drawing/2010/main">
                <a:solidFill>
                  <a:srgbClr val="FFFFFF"/>
                </a:solidFill>
              </a14:hiddenFill>
            </a:ext>
          </a:extLst>
        </p:spPr>
      </p:pic>
      <p:sp>
        <p:nvSpPr>
          <p:cNvPr id="6" name="!!pi">
            <a:extLst>
              <a:ext uri="{FF2B5EF4-FFF2-40B4-BE49-F238E27FC236}">
                <a16:creationId xmlns:a16="http://schemas.microsoft.com/office/drawing/2014/main" id="{78F28517-C357-86AE-5E1C-FDC30252708D}"/>
              </a:ext>
            </a:extLst>
          </p:cNvPr>
          <p:cNvSpPr/>
          <p:nvPr/>
        </p:nvSpPr>
        <p:spPr>
          <a:xfrm>
            <a:off x="4772356" y="4935187"/>
            <a:ext cx="1317396" cy="737100"/>
          </a:xfrm>
          <a:prstGeom prst="rightArrow">
            <a:avLst>
              <a:gd name="adj1" fmla="val 28471"/>
              <a:gd name="adj2" fmla="val 47309"/>
            </a:avLst>
          </a:prstGeom>
          <a:solidFill>
            <a:srgbClr val="901A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45769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F4F2-9364-A5D6-803E-2CE85780AE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01905-F3D8-37A1-B088-DE3FCB9DEF33}"/>
              </a:ext>
            </a:extLst>
          </p:cNvPr>
          <p:cNvSpPr>
            <a:spLocks noGrp="1"/>
          </p:cNvSpPr>
          <p:nvPr>
            <p:ph type="title"/>
          </p:nvPr>
        </p:nvSpPr>
        <p:spPr/>
        <p:txBody>
          <a:bodyPr/>
          <a:lstStyle/>
          <a:p>
            <a:r>
              <a:rPr lang="en-DK"/>
              <a:t>What will we be looking at?</a:t>
            </a:r>
          </a:p>
        </p:txBody>
      </p:sp>
      <p:sp>
        <p:nvSpPr>
          <p:cNvPr id="3" name="Content Placeholder 2">
            <a:extLst>
              <a:ext uri="{FF2B5EF4-FFF2-40B4-BE49-F238E27FC236}">
                <a16:creationId xmlns:a16="http://schemas.microsoft.com/office/drawing/2014/main" id="{17DA6A98-0596-3883-F0A1-34B871BD4024}"/>
              </a:ext>
            </a:extLst>
          </p:cNvPr>
          <p:cNvSpPr>
            <a:spLocks noGrp="1"/>
          </p:cNvSpPr>
          <p:nvPr>
            <p:ph idx="1"/>
          </p:nvPr>
        </p:nvSpPr>
        <p:spPr/>
        <p:txBody>
          <a:bodyPr>
            <a:normAutofit/>
          </a:bodyPr>
          <a:lstStyle/>
          <a:p>
            <a:pPr marL="0" indent="0">
              <a:lnSpc>
                <a:spcPct val="107000"/>
              </a:lnSpc>
              <a:spcAft>
                <a:spcPts val="800"/>
              </a:spcAft>
              <a:buNone/>
            </a:pPr>
            <a:r>
              <a:rPr lang="en-DK" sz="2800" kern="100">
                <a:effectLst/>
                <a:latin typeface="Georgia Pro" panose="02040502050405020303" pitchFamily="18" charset="0"/>
                <a:ea typeface="Aptos" panose="020B0004020202020204" pitchFamily="34" charset="0"/>
                <a:cs typeface="Times New Roman" panose="02020603050405020304" pitchFamily="18" charset="0"/>
              </a:rPr>
              <a:t>A lot of work has been put into understanding how different patterning organize morphogenesis. Small-scale symmetry breaks in (chemical nonequilibria) leads to large-scale, emergent structure. Some of this interaction is understood, but as everything happens through self-organization, tracing the path of information has been elusive.</a:t>
            </a:r>
            <a:endParaRPr lang="en-DK" sz="2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2024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7DE6-CB4C-BAD3-7DC4-E523DB7549F0}"/>
              </a:ext>
            </a:extLst>
          </p:cNvPr>
          <p:cNvSpPr>
            <a:spLocks noGrp="1"/>
          </p:cNvSpPr>
          <p:nvPr>
            <p:ph type="title"/>
          </p:nvPr>
        </p:nvSpPr>
        <p:spPr/>
        <p:txBody>
          <a:bodyPr/>
          <a:lstStyle/>
          <a:p>
            <a:r>
              <a:rPr lang="en-DK"/>
              <a:t>What are our goals?</a:t>
            </a:r>
          </a:p>
        </p:txBody>
      </p:sp>
      <p:sp>
        <p:nvSpPr>
          <p:cNvPr id="3" name="Content Placeholder 2">
            <a:extLst>
              <a:ext uri="{FF2B5EF4-FFF2-40B4-BE49-F238E27FC236}">
                <a16:creationId xmlns:a16="http://schemas.microsoft.com/office/drawing/2014/main" id="{F3B1F085-4147-092B-F798-3AFD30439679}"/>
              </a:ext>
            </a:extLst>
          </p:cNvPr>
          <p:cNvSpPr>
            <a:spLocks noGrp="1"/>
          </p:cNvSpPr>
          <p:nvPr>
            <p:ph idx="1"/>
          </p:nvPr>
        </p:nvSpPr>
        <p:spPr/>
        <p:txBody>
          <a:bodyPr>
            <a:normAutofit/>
          </a:bodyPr>
          <a:lstStyle/>
          <a:p>
            <a:r>
              <a:rPr lang="en-DK"/>
              <a:t>Our hypothesis </a:t>
            </a:r>
          </a:p>
          <a:p>
            <a:pPr marL="0" indent="0">
              <a:buNone/>
            </a:pPr>
            <a:endParaRPr lang="en-DK"/>
          </a:p>
          <a:p>
            <a:r>
              <a:rPr lang="en-DK"/>
              <a:t>Growing organs</a:t>
            </a:r>
          </a:p>
          <a:p>
            <a:endParaRPr lang="en-DK"/>
          </a:p>
          <a:p>
            <a:r>
              <a:rPr lang="en-DK"/>
              <a:t>Inverse problem</a:t>
            </a:r>
          </a:p>
          <a:p>
            <a:pPr marL="0" indent="0">
              <a:buNone/>
            </a:pPr>
            <a:endParaRPr lang="en-DK"/>
          </a:p>
          <a:p>
            <a:pPr marL="0" indent="0">
              <a:buNone/>
            </a:pPr>
            <a:r>
              <a:rPr lang="en-DK"/>
              <a:t>Spatial (re)programming</a:t>
            </a:r>
          </a:p>
          <a:p>
            <a:pPr marL="0" indent="0">
              <a:buNone/>
            </a:pPr>
            <a:endParaRPr lang="en-DK"/>
          </a:p>
        </p:txBody>
      </p:sp>
    </p:spTree>
    <p:extLst>
      <p:ext uri="{BB962C8B-B14F-4D97-AF65-F5344CB8AC3E}">
        <p14:creationId xmlns:p14="http://schemas.microsoft.com/office/powerpoint/2010/main" val="2562482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4377-1412-7AE6-422B-D96465FC08BE}"/>
              </a:ext>
            </a:extLst>
          </p:cNvPr>
          <p:cNvSpPr>
            <a:spLocks noGrp="1"/>
          </p:cNvSpPr>
          <p:nvPr>
            <p:ph type="ctrTitle"/>
          </p:nvPr>
        </p:nvSpPr>
        <p:spPr/>
        <p:txBody>
          <a:bodyPr/>
          <a:lstStyle/>
          <a:p>
            <a:r>
              <a:rPr lang="en-DK"/>
              <a:t>What do we have?</a:t>
            </a:r>
          </a:p>
        </p:txBody>
      </p:sp>
      <p:sp>
        <p:nvSpPr>
          <p:cNvPr id="3" name="Subtitle 2">
            <a:extLst>
              <a:ext uri="{FF2B5EF4-FFF2-40B4-BE49-F238E27FC236}">
                <a16:creationId xmlns:a16="http://schemas.microsoft.com/office/drawing/2014/main" id="{5788E73F-8D60-425A-4858-97114F13FAAD}"/>
              </a:ext>
            </a:extLst>
          </p:cNvPr>
          <p:cNvSpPr>
            <a:spLocks noGrp="1"/>
          </p:cNvSpPr>
          <p:nvPr>
            <p:ph type="subTitle" idx="1"/>
          </p:nvPr>
        </p:nvSpPr>
        <p:spPr/>
        <p:txBody>
          <a:bodyPr/>
          <a:lstStyle/>
          <a:p>
            <a:endParaRPr lang="en-DK"/>
          </a:p>
        </p:txBody>
      </p:sp>
    </p:spTree>
    <p:extLst>
      <p:ext uri="{BB962C8B-B14F-4D97-AF65-F5344CB8AC3E}">
        <p14:creationId xmlns:p14="http://schemas.microsoft.com/office/powerpoint/2010/main" val="211112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237DE-10AF-F5A1-67D4-DD52A8F02276}"/>
              </a:ext>
            </a:extLst>
          </p:cNvPr>
          <p:cNvSpPr>
            <a:spLocks noGrp="1"/>
          </p:cNvSpPr>
          <p:nvPr>
            <p:ph type="title"/>
          </p:nvPr>
        </p:nvSpPr>
        <p:spPr/>
        <p:txBody>
          <a:bodyPr/>
          <a:lstStyle/>
          <a:p>
            <a:r>
              <a:rPr lang="en-DK"/>
              <a:t>Proof of concept: Drosophila Melongaster</a:t>
            </a:r>
          </a:p>
        </p:txBody>
      </p:sp>
      <p:sp>
        <p:nvSpPr>
          <p:cNvPr id="3" name="Content Placeholder 2">
            <a:extLst>
              <a:ext uri="{FF2B5EF4-FFF2-40B4-BE49-F238E27FC236}">
                <a16:creationId xmlns:a16="http://schemas.microsoft.com/office/drawing/2014/main" id="{746AB61E-7BB9-C7C4-67A0-60B720858839}"/>
              </a:ext>
            </a:extLst>
          </p:cNvPr>
          <p:cNvSpPr>
            <a:spLocks noGrp="1"/>
          </p:cNvSpPr>
          <p:nvPr>
            <p:ph idx="1"/>
          </p:nvPr>
        </p:nvSpPr>
        <p:spPr/>
        <p:txBody>
          <a:bodyPr/>
          <a:lstStyle/>
          <a:p>
            <a:r>
              <a:rPr lang="en-DK"/>
              <a:t>Master Thesis</a:t>
            </a:r>
          </a:p>
          <a:p>
            <a:endParaRPr lang="en-DK"/>
          </a:p>
          <a:p>
            <a:endParaRPr lang="en-DK"/>
          </a:p>
        </p:txBody>
      </p:sp>
    </p:spTree>
    <p:extLst>
      <p:ext uri="{BB962C8B-B14F-4D97-AF65-F5344CB8AC3E}">
        <p14:creationId xmlns:p14="http://schemas.microsoft.com/office/powerpoint/2010/main" val="2806572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0017E-8FE2-1C0A-1A2B-E504082B8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6972A-8596-EE41-C4D8-608C7D4A7039}"/>
              </a:ext>
            </a:extLst>
          </p:cNvPr>
          <p:cNvSpPr>
            <a:spLocks noGrp="1"/>
          </p:cNvSpPr>
          <p:nvPr>
            <p:ph type="title"/>
          </p:nvPr>
        </p:nvSpPr>
        <p:spPr/>
        <p:txBody>
          <a:bodyPr/>
          <a:lstStyle/>
          <a:p>
            <a:r>
              <a:rPr lang="en-DK"/>
              <a:t>How do physicist see biology?</a:t>
            </a:r>
          </a:p>
        </p:txBody>
      </p:sp>
      <p:pic>
        <p:nvPicPr>
          <p:cNvPr id="2050" name="Picture 2" descr="Cell | Definition, Types, Functions, Diagram, Division, Theory, &amp; Facts |  Britannica">
            <a:extLst>
              <a:ext uri="{FF2B5EF4-FFF2-40B4-BE49-F238E27FC236}">
                <a16:creationId xmlns:a16="http://schemas.microsoft.com/office/drawing/2014/main" id="{A5E86F85-E65F-C3B6-53F3-61C670002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70" y="1478186"/>
            <a:ext cx="6096000" cy="529980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3137BF1-78CE-3DF1-B186-F6C8CB13B77F}"/>
              </a:ext>
            </a:extLst>
          </p:cNvPr>
          <p:cNvSpPr txBox="1">
            <a:spLocks/>
          </p:cNvSpPr>
          <p:nvPr/>
        </p:nvSpPr>
        <p:spPr>
          <a:xfrm>
            <a:off x="7594390" y="277304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DK" kern="100">
                <a:latin typeface="Aptos" panose="020B0004020202020204" pitchFamily="34" charset="0"/>
                <a:ea typeface="Aptos" panose="020B0004020202020204" pitchFamily="34" charset="0"/>
                <a:cs typeface="Times New Roman" panose="02020603050405020304" pitchFamily="18" charset="0"/>
              </a:rPr>
              <a:t>differential equations</a:t>
            </a:r>
          </a:p>
          <a:p>
            <a:pPr marL="0" indent="0">
              <a:lnSpc>
                <a:spcPct val="107000"/>
              </a:lnSpc>
              <a:spcAft>
                <a:spcPts val="800"/>
              </a:spcAft>
              <a:buNone/>
            </a:pPr>
            <a:r>
              <a:rPr lang="en-DK" kern="100">
                <a:latin typeface="Aptos" panose="020B0004020202020204" pitchFamily="34" charset="0"/>
                <a:ea typeface="Aptos" panose="020B0004020202020204" pitchFamily="34" charset="0"/>
                <a:cs typeface="Times New Roman" panose="02020603050405020304" pitchFamily="18" charset="0"/>
              </a:rPr>
              <a:t>   + boundary conditions </a:t>
            </a:r>
          </a:p>
          <a:p>
            <a:endParaRPr lang="en-DK"/>
          </a:p>
        </p:txBody>
      </p:sp>
      <p:sp>
        <p:nvSpPr>
          <p:cNvPr id="7" name="Content Placeholder 2">
            <a:extLst>
              <a:ext uri="{FF2B5EF4-FFF2-40B4-BE49-F238E27FC236}">
                <a16:creationId xmlns:a16="http://schemas.microsoft.com/office/drawing/2014/main" id="{57DB0743-080E-DC7A-4D33-5C76976F1429}"/>
              </a:ext>
            </a:extLst>
          </p:cNvPr>
          <p:cNvSpPr txBox="1">
            <a:spLocks/>
          </p:cNvSpPr>
          <p:nvPr/>
        </p:nvSpPr>
        <p:spPr>
          <a:xfrm>
            <a:off x="6766030" y="303974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DK" sz="4800" kern="100">
                <a:latin typeface="Aptos" panose="020B0004020202020204" pitchFamily="34" charset="0"/>
                <a:ea typeface="Aptos" panose="020B0004020202020204" pitchFamily="34" charset="0"/>
                <a:cs typeface="Times New Roman" panose="02020603050405020304" pitchFamily="18" charset="0"/>
              </a:rPr>
              <a:t>=</a:t>
            </a:r>
            <a:endParaRPr lang="en-DK" sz="4800"/>
          </a:p>
        </p:txBody>
      </p:sp>
    </p:spTree>
    <p:extLst>
      <p:ext uri="{BB962C8B-B14F-4D97-AF65-F5344CB8AC3E}">
        <p14:creationId xmlns:p14="http://schemas.microsoft.com/office/powerpoint/2010/main" val="442067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BA2D4-36CA-1B73-51D8-A1B37E41E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05231-4802-EB81-AB34-3DF0D4BBDA48}"/>
              </a:ext>
            </a:extLst>
          </p:cNvPr>
          <p:cNvSpPr>
            <a:spLocks noGrp="1"/>
          </p:cNvSpPr>
          <p:nvPr>
            <p:ph type="title"/>
          </p:nvPr>
        </p:nvSpPr>
        <p:spPr/>
        <p:txBody>
          <a:bodyPr/>
          <a:lstStyle/>
          <a:p>
            <a:r>
              <a:rPr lang="en-DK"/>
              <a:t>How do physicist see biology?</a:t>
            </a:r>
          </a:p>
        </p:txBody>
      </p:sp>
      <p:sp>
        <p:nvSpPr>
          <p:cNvPr id="4" name="Content Placeholder 2">
            <a:extLst>
              <a:ext uri="{FF2B5EF4-FFF2-40B4-BE49-F238E27FC236}">
                <a16:creationId xmlns:a16="http://schemas.microsoft.com/office/drawing/2014/main" id="{E8724C10-4153-3865-8939-2F805B35D197}"/>
              </a:ext>
            </a:extLst>
          </p:cNvPr>
          <p:cNvSpPr txBox="1">
            <a:spLocks/>
          </p:cNvSpPr>
          <p:nvPr/>
        </p:nvSpPr>
        <p:spPr>
          <a:xfrm>
            <a:off x="838200" y="18815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a:t>Not gonna go into the model </a:t>
            </a:r>
            <a:r>
              <a:rPr lang="en-DK">
                <a:sym typeface="Wingdings" panose="05000000000000000000" pitchFamily="2" charset="2"/>
              </a:rPr>
              <a:t>:(</a:t>
            </a:r>
          </a:p>
          <a:p>
            <a:r>
              <a:rPr lang="en-DK">
                <a:sym typeface="Wingdings" panose="05000000000000000000" pitchFamily="2" charset="2"/>
              </a:rPr>
              <a:t>5000 cells, full embryo, never before successful</a:t>
            </a:r>
          </a:p>
          <a:p>
            <a:r>
              <a:rPr lang="en-DK">
                <a:sym typeface="Wingdings" panose="05000000000000000000" pitchFamily="2" charset="2"/>
              </a:rPr>
              <a:t>4-5 parameters, point-particles, no explicit timing</a:t>
            </a:r>
          </a:p>
          <a:p>
            <a:r>
              <a:rPr lang="en-DK">
                <a:sym typeface="Wingdings" panose="05000000000000000000" pitchFamily="2" charset="2"/>
              </a:rPr>
              <a:t>Full pipeline: From gene expression (data) to resulting shape </a:t>
            </a:r>
          </a:p>
          <a:p>
            <a:endParaRPr lang="en-DK">
              <a:sym typeface="Wingdings" panose="05000000000000000000" pitchFamily="2" charset="2"/>
            </a:endParaRPr>
          </a:p>
        </p:txBody>
      </p:sp>
      <p:pic>
        <p:nvPicPr>
          <p:cNvPr id="3" name="Picture 2" descr="Spatiotemporal gene expression - Wikipedia">
            <a:extLst>
              <a:ext uri="{FF2B5EF4-FFF2-40B4-BE49-F238E27FC236}">
                <a16:creationId xmlns:a16="http://schemas.microsoft.com/office/drawing/2014/main" id="{59BC91D3-2B4F-AE06-A0E2-4603BCDB09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71" t="11747" r="43118" b="22309"/>
          <a:stretch/>
        </p:blipFill>
        <p:spPr bwMode="auto">
          <a:xfrm>
            <a:off x="2347562" y="3965881"/>
            <a:ext cx="1985723" cy="24577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ve fascinating facts about fruit flies">
            <a:extLst>
              <a:ext uri="{FF2B5EF4-FFF2-40B4-BE49-F238E27FC236}">
                <a16:creationId xmlns:a16="http://schemas.microsoft.com/office/drawing/2014/main" id="{3876CAC7-17D8-D945-A3F4-1DF49B90DFD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50497" y="2997498"/>
            <a:ext cx="6195874" cy="4104612"/>
          </a:xfrm>
          <a:prstGeom prst="rect">
            <a:avLst/>
          </a:prstGeom>
          <a:noFill/>
          <a:extLst>
            <a:ext uri="{909E8E84-426E-40DD-AFC4-6F175D3DCCD1}">
              <a14:hiddenFill xmlns:a14="http://schemas.microsoft.com/office/drawing/2010/main">
                <a:solidFill>
                  <a:srgbClr val="FFFFFF"/>
                </a:solidFill>
              </a14:hiddenFill>
            </a:ext>
          </a:extLst>
        </p:spPr>
      </p:pic>
      <p:sp>
        <p:nvSpPr>
          <p:cNvPr id="6" name="!!pi">
            <a:extLst>
              <a:ext uri="{FF2B5EF4-FFF2-40B4-BE49-F238E27FC236}">
                <a16:creationId xmlns:a16="http://schemas.microsoft.com/office/drawing/2014/main" id="{C4702B42-BB88-343F-EA23-1324EBBB0603}"/>
              </a:ext>
            </a:extLst>
          </p:cNvPr>
          <p:cNvSpPr/>
          <p:nvPr/>
        </p:nvSpPr>
        <p:spPr>
          <a:xfrm>
            <a:off x="4772356" y="4935187"/>
            <a:ext cx="1317396" cy="737100"/>
          </a:xfrm>
          <a:prstGeom prst="rightArrow">
            <a:avLst>
              <a:gd name="adj1" fmla="val 28471"/>
              <a:gd name="adj2" fmla="val 47309"/>
            </a:avLst>
          </a:prstGeom>
          <a:solidFill>
            <a:srgbClr val="901A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758094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TotalTime>
  <Words>601</Words>
  <Application>Microsoft Office PowerPoint</Application>
  <PresentationFormat>Widescreen</PresentationFormat>
  <Paragraphs>72</Paragraphs>
  <Slides>16</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Georgia Pro</vt:lpstr>
      <vt:lpstr>Wingdings</vt:lpstr>
      <vt:lpstr>Office Theme</vt:lpstr>
      <vt:lpstr>PowerPoint Presentation</vt:lpstr>
      <vt:lpstr>How do physicist see the world?</vt:lpstr>
      <vt:lpstr>What will we be looking at?</vt:lpstr>
      <vt:lpstr>What will we be looking at?</vt:lpstr>
      <vt:lpstr>What are our goals?</vt:lpstr>
      <vt:lpstr>What do we have?</vt:lpstr>
      <vt:lpstr>Proof of concept: Drosophila Melongaster</vt:lpstr>
      <vt:lpstr>How do physicist see biology?</vt:lpstr>
      <vt:lpstr>How do physicist see biology?</vt:lpstr>
      <vt:lpstr>PowerPoint Presentation</vt:lpstr>
      <vt:lpstr>World first full-embryo simulation</vt:lpstr>
      <vt:lpstr>What will we be doing now?</vt:lpstr>
      <vt:lpstr>Experiments</vt:lpstr>
      <vt:lpstr>Neural Cellular Automata</vt:lpstr>
      <vt:lpstr>Summary</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Jakob Schauser</dc:creator>
  <cp:lastModifiedBy>Jakob Schauser</cp:lastModifiedBy>
  <cp:revision>82</cp:revision>
  <dcterms:created xsi:type="dcterms:W3CDTF">2025-02-06T18:45:49Z</dcterms:created>
  <dcterms:modified xsi:type="dcterms:W3CDTF">2025-02-06T22:08:50Z</dcterms:modified>
</cp:coreProperties>
</file>